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35" r:id="rId3"/>
    <p:sldId id="742" r:id="rId4"/>
    <p:sldId id="740" r:id="rId5"/>
    <p:sldId id="73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84308" autoAdjust="0"/>
  </p:normalViewPr>
  <p:slideViewPr>
    <p:cSldViewPr snapToGrid="0">
      <p:cViewPr varScale="1">
        <p:scale>
          <a:sx n="56" d="100"/>
          <a:sy n="56" d="100"/>
        </p:scale>
        <p:origin x="16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Solution in general on</a:t>
            </a:r>
            <a:r>
              <a:rPr lang="en-US" altLang="zh-CN" baseline="0" dirty="0" smtClean="0"/>
              <a:t> selection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A72314-C842-479C-B40D-6B35198B29F6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1893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S2-162761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181" y="1391612"/>
            <a:ext cx="8633637" cy="2119746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 Report of </a:t>
            </a:r>
            <a:r>
              <a:rPr lang="en-US" altLang="zh-CN" sz="4000" b="1" dirty="0" err="1"/>
              <a:t>NextGen</a:t>
            </a:r>
            <a:r>
              <a:rPr lang="en-US" altLang="zh-CN" sz="4000" b="1" dirty="0"/>
              <a:t> work status in SA2</a:t>
            </a:r>
            <a:r>
              <a:rPr lang="en-US" sz="4000" b="1" dirty="0" smtClean="0"/>
              <a:t>:</a:t>
            </a:r>
            <a:br>
              <a:rPr lang="en-US" sz="4000" b="1" dirty="0" smtClean="0"/>
            </a:br>
            <a:r>
              <a:rPr lang="en-US" altLang="zh-CN" sz="4000" b="1" dirty="0" smtClean="0"/>
              <a:t>Network Slicing</a:t>
            </a: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000" smtClean="0"/>
              <a:t>China Mobile, Nokia </a:t>
            </a:r>
          </a:p>
          <a:p>
            <a:r>
              <a:rPr lang="en-US" altLang="zh-CN" sz="2000" smtClean="0"/>
              <a:t>(</a:t>
            </a:r>
            <a:r>
              <a:rPr lang="en-GB" altLang="zh-CN" sz="2000" smtClean="0"/>
              <a:t>Rapporteurs)</a:t>
            </a:r>
            <a:endParaRPr lang="en-GB" altLang="zh-CN" sz="20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0"/>
            <a:ext cx="6516688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1. </a:t>
            </a:r>
            <a:r>
              <a:rPr lang="en-GB" altLang="zh-CN" sz="3600" dirty="0" smtClean="0"/>
              <a:t>Definition and Assumption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0287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hangingPunct="0">
              <a:lnSpc>
                <a:spcPct val="150000"/>
              </a:lnSpc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Slice (NS):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composed of all the NFs that are required to provide the required Telecommunication Services and Network Capabilities, and the resources to run these NFs.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>
              <a:lnSpc>
                <a:spcPct val="150000"/>
              </a:lnSpc>
            </a:pP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 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document a Network Slice is equivalent to a Network Slice Instance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hangingPunct="0">
              <a:lnSpc>
                <a:spcPct val="150000"/>
              </a:lnSpc>
            </a:pP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Editor’s </a:t>
            </a:r>
            <a:r>
              <a:rPr lang="en-GB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It is for the RAN WG to determine how the Network slicing applies to RAN. It is FFS whether some aspects of level of isolation/separation should be part of the NS definition.</a:t>
            </a: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>
              <a:lnSpc>
                <a:spcPct val="150000"/>
              </a:lnSpc>
            </a:pP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5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The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PLMN may consist of one or more network slices. The special case of just one Network Slice is equivalent to an operator’s single, common, general-purpose network, which serves all UEs and provides all Telecommunication Services and Network Capabilities that the operator wants to offer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Assumption: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be possible to verify that the UE is allowed to access a specific network slice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49" y="228600"/>
            <a:ext cx="7655983" cy="1143000"/>
          </a:xfrm>
        </p:spPr>
        <p:txBody>
          <a:bodyPr/>
          <a:lstStyle/>
          <a:p>
            <a:r>
              <a:rPr lang="en-US" altLang="zh-CN" dirty="0" smtClean="0"/>
              <a:t>2. Interim Agreement </a:t>
            </a:r>
            <a:r>
              <a:rPr lang="en-US" altLang="zh-CN" dirty="0"/>
              <a:t>on solution aspects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1270000"/>
            <a:ext cx="8388350" cy="4830763"/>
          </a:xfrm>
        </p:spPr>
        <p:txBody>
          <a:bodyPr/>
          <a:lstStyle/>
          <a:p>
            <a:r>
              <a:rPr lang="en-US" altLang="zh-CN" sz="2400" dirty="0" smtClean="0"/>
              <a:t>The </a:t>
            </a:r>
            <a:r>
              <a:rPr lang="en-US" altLang="zh-CN" sz="2400" dirty="0"/>
              <a:t>network slice is a complete logical network  (</a:t>
            </a:r>
            <a:r>
              <a:rPr lang="en-US" altLang="zh-CN" sz="2400" dirty="0">
                <a:solidFill>
                  <a:srgbClr val="FF0000"/>
                </a:solidFill>
              </a:rPr>
              <a:t>providing Telecommunication Services and Network Capabilities</a:t>
            </a:r>
            <a:r>
              <a:rPr lang="en-US" altLang="zh-CN" sz="2400" dirty="0"/>
              <a:t>) including AN and </a:t>
            </a:r>
            <a:r>
              <a:rPr lang="en-US" altLang="zh-CN" sz="2400" dirty="0" smtClean="0"/>
              <a:t>CN. Whether </a:t>
            </a:r>
            <a:r>
              <a:rPr lang="en-US" altLang="zh-CN" sz="2400" dirty="0"/>
              <a:t>RAN is sliced is up to RAN WGs to determine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US" altLang="zh-CN" sz="2000" dirty="0">
                <a:solidFill>
                  <a:srgbClr val="FF0000"/>
                </a:solidFill>
              </a:rPr>
              <a:t>a</a:t>
            </a:r>
            <a:r>
              <a:rPr lang="en-US" altLang="zh-CN" sz="2000" dirty="0" smtClean="0">
                <a:solidFill>
                  <a:srgbClr val="FF0000"/>
                </a:solidFill>
              </a:rPr>
              <a:t>) AN </a:t>
            </a:r>
            <a:r>
              <a:rPr lang="en-US" altLang="zh-CN" sz="2000" dirty="0">
                <a:solidFill>
                  <a:srgbClr val="FF0000"/>
                </a:solidFill>
              </a:rPr>
              <a:t>can be common to multiple network slices.</a:t>
            </a:r>
          </a:p>
          <a:p>
            <a:r>
              <a:rPr lang="en-US" altLang="zh-CN" sz="2400" dirty="0" smtClean="0"/>
              <a:t>A </a:t>
            </a:r>
            <a:r>
              <a:rPr lang="en-US" altLang="zh-CN" sz="2400" dirty="0"/>
              <a:t>UE may provide NS selection assistance information to the network. </a:t>
            </a:r>
          </a:p>
          <a:p>
            <a:r>
              <a:rPr lang="en-US" altLang="zh-CN" sz="2400" dirty="0" smtClean="0"/>
              <a:t>If </a:t>
            </a:r>
            <a:r>
              <a:rPr lang="en-US" altLang="zh-CN" sz="2400" dirty="0"/>
              <a:t>a network deploy network slicing, then it may use UE provided NS selection assistance information to select a NS.</a:t>
            </a:r>
          </a:p>
          <a:p>
            <a:r>
              <a:rPr lang="en-US" altLang="zh-CN" sz="2400" dirty="0" smtClean="0"/>
              <a:t>A </a:t>
            </a:r>
            <a:r>
              <a:rPr lang="en-US" altLang="zh-CN" sz="2400" dirty="0"/>
              <a:t>UE may access multiple slices simultaneously via a single RAN. In such case, those slices may share some control plane functions, e.g. MM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254493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. Work Tasks of Identified Network Slicing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403444"/>
              </p:ext>
            </p:extLst>
          </p:nvPr>
        </p:nvGraphicFramePr>
        <p:xfrm>
          <a:off x="248232" y="1099690"/>
          <a:ext cx="8577269" cy="542671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94249"/>
                <a:gridCol w="2434975"/>
                <a:gridCol w="5548045"/>
              </a:tblGrid>
              <a:tr h="137586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ID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Work Task(s)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Work Task Description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928708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_#1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Network Slice Instance Selection and Association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Initial network slice instance selection to support UE’s service establishment and re-selection to support UE mobility and other scenarios that are TBD, 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Network slice instance identification,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Service authorization for UE association with network slice instance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Network assistance information support for UE network slice instance association with corresponding PLMN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81552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_#2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Isolation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Security isolation 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Resource isolation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OAM support isolation (e.g. Usage and Fault isolation etc.)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75173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_#3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Function Determination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fontAlgn="auto" hangingPunct="1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Identifying what are the network functions comprise of a network slice for particular network services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47156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_#4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Network Function Sharing support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Identifying network function(s) that  need to be shared between network slice instances 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Defining what needs to be done for enabling the NFs identified above under 1) for supporting the sharing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993327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_#5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Enable operators to use the network slicing concept to efficiently support multiple 3rd parties (e.g. enterprises, service providers, content providers, etc.) that require similar network characteristics</a:t>
                      </a:r>
                      <a:r>
                        <a:rPr lang="en-GB" sz="1100" dirty="0" smtClean="0">
                          <a:effectLst/>
                        </a:rPr>
                        <a:t>.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 dirty="0">
                          <a:effectLst/>
                        </a:rPr>
                        <a:t>Handling of UE’s subscription between MNO and its 3</a:t>
                      </a:r>
                      <a:r>
                        <a:rPr lang="en-GB" sz="1200" baseline="30000" dirty="0">
                          <a:effectLst/>
                        </a:rPr>
                        <a:t>rd</a:t>
                      </a:r>
                      <a:r>
                        <a:rPr lang="en-GB" sz="1200" dirty="0">
                          <a:effectLst/>
                        </a:rPr>
                        <a:t> parties to enable MNO to leverage  the network slicing solution to efficiently utilize system resources to support multiple 3rd parties’ network services  with adequate </a:t>
                      </a:r>
                      <a:r>
                        <a:rPr lang="en-GB" sz="1200" dirty="0" err="1">
                          <a:effectLst/>
                        </a:rPr>
                        <a:t>QoS</a:t>
                      </a:r>
                      <a:r>
                        <a:rPr lang="en-GB" sz="1200" dirty="0">
                          <a:effectLst/>
                        </a:rPr>
                        <a:t>, mobility, service continuity etc. support 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12759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_#6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UE Simultaneous Association with Multiple Network Slice Instances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 dirty="0">
                          <a:effectLst/>
                        </a:rPr>
                        <a:t>Coordination on security, MM and SM support, if any, and any other required operations.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55741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_#7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Roaming support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Determination what visiting and home Network Function(s) are required to support roaming. 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75173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_#8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terminology &amp; definitions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9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 dirty="0">
                          <a:effectLst/>
                        </a:rPr>
                        <a:t>If  Network Slice Instance is agreed to apply E2E system, then, we should consider new terminology for Access slice instance and Core slice instances.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 bwMode="auto">
          <a:xfrm rot="19779406">
            <a:off x="6362326" y="2641124"/>
            <a:ext cx="2336800" cy="49463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6910388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4 Proposed Way 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It is suggested RAN groups takes into account the slicing progress as above</a:t>
            </a:r>
          </a:p>
          <a:p>
            <a:r>
              <a:rPr lang="en-US" altLang="zh-CN" sz="2400" smtClean="0"/>
              <a:t>SA2 </a:t>
            </a:r>
            <a:r>
              <a:rPr lang="en-US" altLang="zh-CN" sz="2400" dirty="0"/>
              <a:t>understands that RAN WG will decide whether and how Network Slicing applies to </a:t>
            </a:r>
            <a:r>
              <a:rPr lang="en-US" altLang="zh-CN" sz="2400" dirty="0" err="1"/>
              <a:t>NextGen</a:t>
            </a:r>
            <a:r>
              <a:rPr lang="en-US" altLang="zh-CN" sz="2400" dirty="0"/>
              <a:t> Radio (NR).  SA2 kindly requests RAN WG to inform SA2 in case RAN WG believe that, for a given UE’s access via NR, </a:t>
            </a:r>
            <a:r>
              <a:rPr lang="en-US" altLang="zh-CN" sz="2400" dirty="0" err="1"/>
              <a:t>NextGen</a:t>
            </a:r>
            <a:r>
              <a:rPr lang="en-US" altLang="zh-CN" sz="2400" dirty="0"/>
              <a:t> Core Network should be made aware of Network Slicing when applied to/in RAN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29367</TotalTime>
  <Words>569</Words>
  <Application>Microsoft Office PowerPoint</Application>
  <PresentationFormat>全屏显示(4:3)</PresentationFormat>
  <Paragraphs>56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</vt:lpstr>
      <vt:lpstr>宋体</vt:lpstr>
      <vt:lpstr>Arial</vt:lpstr>
      <vt:lpstr>Calibri</vt:lpstr>
      <vt:lpstr>Times New Roman</vt:lpstr>
      <vt:lpstr>Office Theme</vt:lpstr>
      <vt:lpstr> Report of NextGen work status in SA2: Network Slicing</vt:lpstr>
      <vt:lpstr>1. Definition and Assumption</vt:lpstr>
      <vt:lpstr>2. Interim Agreement on solution aspects</vt:lpstr>
      <vt:lpstr>3. Work Tasks of Identified Network Slicing </vt:lpstr>
      <vt:lpstr>4 Proposed 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Editor</cp:lastModifiedBy>
  <cp:revision>823</cp:revision>
  <dcterms:created xsi:type="dcterms:W3CDTF">2008-08-30T09:32:10Z</dcterms:created>
  <dcterms:modified xsi:type="dcterms:W3CDTF">2016-05-25T07:54:11Z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